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295" r:id="rId2"/>
    <p:sldId id="257" r:id="rId3"/>
    <p:sldId id="274" r:id="rId4"/>
    <p:sldId id="278" r:id="rId5"/>
    <p:sldId id="293" r:id="rId6"/>
    <p:sldId id="294" r:id="rId7"/>
    <p:sldId id="279" r:id="rId8"/>
    <p:sldId id="260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61" r:id="rId17"/>
    <p:sldId id="275" r:id="rId18"/>
    <p:sldId id="277" r:id="rId19"/>
    <p:sldId id="287" r:id="rId20"/>
    <p:sldId id="262" r:id="rId21"/>
    <p:sldId id="288" r:id="rId22"/>
    <p:sldId id="289" r:id="rId23"/>
    <p:sldId id="290" r:id="rId24"/>
    <p:sldId id="292" r:id="rId25"/>
    <p:sldId id="267" r:id="rId26"/>
    <p:sldId id="266" r:id="rId27"/>
    <p:sldId id="269" r:id="rId2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19452223-B7C1-4846-A275-59BBE38C247B}">
          <p14:sldIdLst>
            <p14:sldId id="295"/>
            <p14:sldId id="257"/>
            <p14:sldId id="274"/>
            <p14:sldId id="278"/>
            <p14:sldId id="293"/>
            <p14:sldId id="294"/>
            <p14:sldId id="279"/>
            <p14:sldId id="260"/>
            <p14:sldId id="280"/>
            <p14:sldId id="281"/>
            <p14:sldId id="282"/>
            <p14:sldId id="283"/>
            <p14:sldId id="284"/>
            <p14:sldId id="285"/>
            <p14:sldId id="286"/>
            <p14:sldId id="261"/>
            <p14:sldId id="275"/>
          </p14:sldIdLst>
        </p14:section>
        <p14:section name="Untitled Section" id="{78AE61CB-99BB-41B3-87A0-8FA6889F411E}">
          <p14:sldIdLst>
            <p14:sldId id="277"/>
            <p14:sldId id="287"/>
            <p14:sldId id="262"/>
            <p14:sldId id="288"/>
            <p14:sldId id="289"/>
            <p14:sldId id="290"/>
            <p14:sldId id="292"/>
            <p14:sldId id="267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hBibai3kpooodKTUwB7853xVY+4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NEHA V" initials="SV" lastIdx="1" clrIdx="0">
    <p:extLst>
      <p:ext uri="{19B8F6BF-5375-455C-9EA6-DF929625EA0E}">
        <p15:presenceInfo xmlns:p15="http://schemas.microsoft.com/office/powerpoint/2012/main" userId="4022276035e1b44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customschemas.google.com/relationships/presentationmetadata" Target="meta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28T12:37:23.717" idx="1">
    <p:pos x="5472" y="923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gif>
</file>

<file path=ppt/media/image2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671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7313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5133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O0Y05tLg_wd_IogAHI3QMMVihk6WiZuX/view?usp=shar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E666-D6C6-6AE0-AE7D-C09CF0595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933E6-D42F-3601-7C7D-8594C54BB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8474" y="1936064"/>
            <a:ext cx="8229600" cy="452596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2D92F-9547-C051-CD08-98233252AB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7CF7FF-8539-BA3B-041F-0C594BD96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4" y="77568"/>
            <a:ext cx="1452640" cy="1455124"/>
          </a:xfrm>
          <a:prstGeom prst="rect">
            <a:avLst/>
          </a:prstGeom>
        </p:spPr>
      </p:pic>
      <p:pic>
        <p:nvPicPr>
          <p:cNvPr id="6" name="Picture 8" descr="Anna University - Wikipedia">
            <a:extLst>
              <a:ext uri="{FF2B5EF4-FFF2-40B4-BE49-F238E27FC236}">
                <a16:creationId xmlns:a16="http://schemas.microsoft.com/office/drawing/2014/main" id="{EE876100-3D23-138F-688F-3ABFEF839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116" y="196048"/>
            <a:ext cx="1306884" cy="138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454030-2D33-9B4F-0EE6-CE707B321C1C}"/>
              </a:ext>
            </a:extLst>
          </p:cNvPr>
          <p:cNvSpPr txBox="1"/>
          <p:nvPr/>
        </p:nvSpPr>
        <p:spPr>
          <a:xfrm>
            <a:off x="1246551" y="1800692"/>
            <a:ext cx="665089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Department of Computer Science and Engineering </a:t>
            </a:r>
            <a:endParaRPr lang="en-IN" sz="2200" b="1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487558-4ADD-899C-E0A1-D1529CE62827}"/>
              </a:ext>
            </a:extLst>
          </p:cNvPr>
          <p:cNvSpPr txBox="1"/>
          <p:nvPr/>
        </p:nvSpPr>
        <p:spPr>
          <a:xfrm>
            <a:off x="1246551" y="2663260"/>
            <a:ext cx="59743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ROUTE OPTIMIZATION FOR                           EMERGENCY VEHICLES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242308-E752-C48F-26B7-BA7DBCBAF070}"/>
              </a:ext>
            </a:extLst>
          </p:cNvPr>
          <p:cNvSpPr txBox="1"/>
          <p:nvPr/>
        </p:nvSpPr>
        <p:spPr>
          <a:xfrm>
            <a:off x="877407" y="5463912"/>
            <a:ext cx="3938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BY,</a:t>
            </a:r>
            <a:endParaRPr lang="en-US" sz="1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r>
              <a:rPr lang="en-US" sz="14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Mrs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.K.Valarmathi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ME,Phd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BAE92B-2ADB-29DD-AB6B-313AFDF2CF2F}"/>
              </a:ext>
            </a:extLst>
          </p:cNvPr>
          <p:cNvSpPr txBox="1"/>
          <p:nvPr/>
        </p:nvSpPr>
        <p:spPr>
          <a:xfrm>
            <a:off x="2170590" y="3917658"/>
            <a:ext cx="48028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by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Sindhumathi.B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- 2019PECCS186(2114119104253)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Sneha.V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- 2019PECCS1</a:t>
            </a: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90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(211419104258)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Sneka.R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- 2019PECCS191(211419104259)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3A939D-A497-E535-B9BB-0B2F4865B261}"/>
              </a:ext>
            </a:extLst>
          </p:cNvPr>
          <p:cNvSpPr txBox="1"/>
          <p:nvPr/>
        </p:nvSpPr>
        <p:spPr>
          <a:xfrm>
            <a:off x="5015884" y="5452962"/>
            <a:ext cx="3542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CO-ORDINATOR,</a:t>
            </a:r>
          </a:p>
          <a:p>
            <a:r>
              <a:rPr lang="en-US" sz="14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Mrs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.K.Valarmathi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ME,Phd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2E438D-978C-FBB9-0EAD-F3BA27593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351" y="128368"/>
            <a:ext cx="6285765" cy="152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80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6FCD-8034-1CC2-8B47-345C6A842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0B939-E1FD-628B-73F7-C0A2BDDC09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E4C53-0777-3A35-5FCE-0D4EE72443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FBB982-0E0A-6039-0ED8-3211602E6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" y="1520574"/>
            <a:ext cx="6486525" cy="460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F67FA-98C0-EB4A-F318-6E03959B3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4CBF8-C291-BCA4-48D8-4D6F71321A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1A288-154E-61FA-D608-0DCF35F391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32461F-41DC-ED40-6F89-215EC534C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0013"/>
            <a:ext cx="6400800" cy="425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0AF597-244B-F9D1-434B-83CE21E827E5}"/>
              </a:ext>
            </a:extLst>
          </p:cNvPr>
          <p:cNvSpPr txBox="1"/>
          <p:nvPr/>
        </p:nvSpPr>
        <p:spPr>
          <a:xfrm>
            <a:off x="3441844" y="6153631"/>
            <a:ext cx="3431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USE CASE DIAGRAM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44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B5A4B-17DA-B389-4CE6-3539AFCBE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A9C4D-D262-1A8D-F2E5-80654E155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C1207D-B98B-E4F2-BF27-BFE394F73A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D0121C-BE83-1AD0-8367-24663A09A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585" y="1417638"/>
            <a:ext cx="6874830" cy="42845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C55850-8882-96B3-51DB-C87F4ED7D120}"/>
              </a:ext>
            </a:extLst>
          </p:cNvPr>
          <p:cNvSpPr txBox="1"/>
          <p:nvPr/>
        </p:nvSpPr>
        <p:spPr>
          <a:xfrm>
            <a:off x="3565133" y="6126163"/>
            <a:ext cx="3308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CLASS DIAGRAM</a:t>
            </a:r>
          </a:p>
        </p:txBody>
      </p:sp>
    </p:spTree>
    <p:extLst>
      <p:ext uri="{BB962C8B-B14F-4D97-AF65-F5344CB8AC3E}">
        <p14:creationId xmlns:p14="http://schemas.microsoft.com/office/powerpoint/2010/main" val="393185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06BC7-83D8-6B10-40D5-82C5266CD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DF50F-E68E-3F1F-BD54-98765BC8E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7967609" cy="2345076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3E30F0"/>
                </a:solidFill>
              </a:rPr>
              <a:t>Graph Algorithm</a:t>
            </a:r>
          </a:p>
          <a:p>
            <a:r>
              <a:rPr lang="en-US" sz="4400" b="1" dirty="0">
                <a:solidFill>
                  <a:srgbClr val="3E30F0"/>
                </a:solidFill>
              </a:rPr>
              <a:t>Dijkstra’s Algorithm</a:t>
            </a:r>
          </a:p>
          <a:p>
            <a:r>
              <a:rPr lang="en-US" sz="4400" b="1" dirty="0">
                <a:solidFill>
                  <a:srgbClr val="3E30F0"/>
                </a:solidFill>
              </a:rPr>
              <a:t>Time Algorithm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5CBCA-5255-21FE-1252-265BB0B29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4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ECE16-3831-C4EA-8681-4866A1590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ALGORITHM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5ED17-8174-C45B-E93B-1D40C9EA3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method is based on graph theory, where the road network is first converted into graph with nodes and edges. 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Here, </a:t>
            </a:r>
            <a:r>
              <a:rPr lang="en-US" b="1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nodes represent the area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 the </a:t>
            </a:r>
            <a:r>
              <a:rPr lang="en-US" b="1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edge represents the time required to travel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through. 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</a:t>
            </a:r>
            <a:r>
              <a:rPr lang="en-US" b="1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edges are given with different weight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i.e. the distance and the traffic percentage in that route.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2434F-D374-1792-DD99-2B376DF39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0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26D9D-57E5-57ED-3807-68DEF7CA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ALGORITHM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83BBD-D300-8EC9-910A-AF6FFA2F1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417639"/>
            <a:ext cx="8229600" cy="4288266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F9DE1-E5A6-B4B6-39E7-D0F052599F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02D177-3192-EC15-50E9-FE97F36ADC40}"/>
              </a:ext>
            </a:extLst>
          </p:cNvPr>
          <p:cNvSpPr txBox="1"/>
          <p:nvPr/>
        </p:nvSpPr>
        <p:spPr>
          <a:xfrm>
            <a:off x="3259476" y="5853427"/>
            <a:ext cx="2527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GRAPH ALGORITHM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49CB42-4680-89A7-4FDA-A167D1F2E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9220"/>
            <a:ext cx="9144000" cy="40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777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title"/>
          </p:nvPr>
        </p:nvSpPr>
        <p:spPr>
          <a:xfrm>
            <a:off x="1236202" y="136525"/>
            <a:ext cx="8114627" cy="147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DIJKSTRA’S ALGORITHM</a:t>
            </a:r>
            <a:endParaRPr dirty="0"/>
          </a:p>
        </p:txBody>
      </p:sp>
      <p:sp>
        <p:nvSpPr>
          <p:cNvPr id="169" name="Google Shape;169;p6"/>
          <p:cNvSpPr txBox="1">
            <a:spLocks noGrp="1"/>
          </p:cNvSpPr>
          <p:nvPr>
            <p:ph type="body" idx="1"/>
          </p:nvPr>
        </p:nvSpPr>
        <p:spPr>
          <a:xfrm>
            <a:off x="152425" y="1445300"/>
            <a:ext cx="8534375" cy="462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Dijkstra’s algorithm is used to </a:t>
            </a:r>
            <a:r>
              <a:rPr lang="en-US" dirty="0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</a:t>
            </a:r>
            <a:r>
              <a:rPr lang="en-US" b="1" dirty="0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ind the shortest path among all the available path</a:t>
            </a:r>
            <a:r>
              <a:rPr lang="en-US" dirty="0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s.</a:t>
            </a:r>
            <a:endParaRPr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This algorithm uses the weights of the edges to find the path that minimizes the total distance between the source node and all other nodes.</a:t>
            </a:r>
            <a:endParaRPr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58792-77DE-4CE2-BFEA-E220CCCC0E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16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DA57E-0859-086C-8D29-635407E3E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>
            <a:noAutofit/>
          </a:bodyPr>
          <a:lstStyle/>
          <a:p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DIJKSTRA’S ALGORITHM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7249A-6175-7FA0-5F53-7CC1246C53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7243F-C97C-EDE5-0C2F-991821F351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17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44DE34-3BF1-A868-3E48-D513B4B81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63490"/>
            <a:ext cx="8316930" cy="48468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EE92D3-EF5F-6BA3-EA2E-EBC3951527F4}"/>
              </a:ext>
            </a:extLst>
          </p:cNvPr>
          <p:cNvSpPr txBox="1"/>
          <p:nvPr/>
        </p:nvSpPr>
        <p:spPr>
          <a:xfrm>
            <a:off x="3308279" y="6126163"/>
            <a:ext cx="3328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DIJKSTRA’S ALGORITHM</a:t>
            </a:r>
          </a:p>
        </p:txBody>
      </p:sp>
    </p:spTree>
    <p:extLst>
      <p:ext uri="{BB962C8B-B14F-4D97-AF65-F5344CB8AC3E}">
        <p14:creationId xmlns:p14="http://schemas.microsoft.com/office/powerpoint/2010/main" val="265977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41AF3-33D9-1656-B81C-FD28C6583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E94973-021A-F417-2D99-869CB39F8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5366"/>
            <a:ext cx="8229600" cy="4800798"/>
          </a:xfrm>
        </p:spPr>
        <p:txBody>
          <a:bodyPr>
            <a:normAutofit fontScale="25000" lnSpcReduction="20000"/>
          </a:bodyPr>
          <a:lstStyle/>
          <a:p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2800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taken </a:t>
            </a: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move from one location to another is obtained from the </a:t>
            </a:r>
            <a:r>
              <a:rPr lang="en-US" sz="12800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calculation of the distance and weightage</a:t>
            </a: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traffic in that route along with the </a:t>
            </a:r>
            <a:r>
              <a:rPr lang="en-US" sz="12800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standard average speed calculation.</a:t>
            </a:r>
          </a:p>
          <a:p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ctr">
              <a:buNone/>
            </a:pPr>
            <a:r>
              <a:rPr lang="en-US" sz="12800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 = D / (S – ((S*P)/100))</a:t>
            </a:r>
          </a:p>
          <a:p>
            <a:pPr algn="ctr"/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>
              <a:buNone/>
            </a:pP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- Distance between two nodes</a:t>
            </a:r>
          </a:p>
          <a:p>
            <a:pPr marL="114300" indent="0">
              <a:buNone/>
            </a:pP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- Percentage of traffic flow</a:t>
            </a:r>
          </a:p>
          <a:p>
            <a:pPr marL="114300" indent="0">
              <a:buNone/>
            </a:pP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- Average speed</a:t>
            </a:r>
          </a:p>
          <a:p>
            <a:pPr marL="114300" indent="0">
              <a:buNone/>
            </a:pPr>
            <a:r>
              <a:rPr lang="en-US" sz="1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– Time taken to reach destination</a:t>
            </a:r>
            <a:endParaRPr lang="en-US" sz="12800" dirty="0"/>
          </a:p>
          <a:p>
            <a:pPr marL="114300" indent="0">
              <a:buNone/>
            </a:pPr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pPr marL="114300" indent="0">
              <a:buNone/>
            </a:pP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5D1744-09C8-BE00-D4A6-D90F6E04FD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9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58695-39BC-8824-2C82-8DA8E3272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ALGORITHM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9805C-0B66-FC8E-097C-27D12F46A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35640"/>
            <a:ext cx="8229600" cy="43186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95418-6B66-FC27-6B3C-D883672C97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98117D-D3D3-2343-4786-02C62F35F3EB}"/>
              </a:ext>
            </a:extLst>
          </p:cNvPr>
          <p:cNvSpPr txBox="1"/>
          <p:nvPr/>
        </p:nvSpPr>
        <p:spPr>
          <a:xfrm>
            <a:off x="3421294" y="5436690"/>
            <a:ext cx="278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TIME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D6D859-0E95-8C26-0207-924E65CC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5641"/>
            <a:ext cx="9122625" cy="355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83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55775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sldNum" idx="12"/>
          </p:nvPr>
        </p:nvSpPr>
        <p:spPr>
          <a:xfrm>
            <a:off x="8431800" y="6417125"/>
            <a:ext cx="279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dk1"/>
                </a:solidFill>
              </a:rPr>
              <a:t>2</a:t>
            </a:fld>
            <a:endParaRPr b="1">
              <a:solidFill>
                <a:schemeClr val="dk1"/>
              </a:solidFill>
            </a:endParaRPr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286974" y="1068512"/>
            <a:ext cx="8500375" cy="511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In this modern era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/>
                <a:sym typeface="Times New Roman"/>
              </a:rPr>
              <a:t>a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pproximately </a:t>
            </a:r>
            <a:r>
              <a:rPr lang="en-US" b="1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60%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of the people get struck in the traffic in their day-to-day life which results in major problems.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introduce an algorithm that preciously finds </a:t>
            </a:r>
            <a:r>
              <a:rPr lang="en-US" b="1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shortest path and guide the emergency vehicle to reach the destination at faster rate.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solution helps not only emergency vehicle but also the common people who wishes to reach their destination on time.</a:t>
            </a:r>
            <a:endParaRPr lang="en-US" b="1" dirty="0">
              <a:solidFill>
                <a:srgbClr val="3C78D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endParaRPr lang="en-US" b="1" dirty="0">
              <a:solidFill>
                <a:srgbClr val="3C78D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endParaRPr b="1" dirty="0">
              <a:solidFill>
                <a:srgbClr val="3C78D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1143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lang="en-US" sz="3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lang="en-US" sz="3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 RESULT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7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072829" cy="475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200" b="1" dirty="0">
                <a:latin typeface="Times New Roman"/>
                <a:ea typeface="Times New Roman"/>
                <a:cs typeface="Times New Roman"/>
                <a:sym typeface="Times New Roman"/>
              </a:rPr>
              <a:t>  INPUT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Input given by the user: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1430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2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Source:  </a:t>
            </a:r>
            <a:r>
              <a:rPr lang="en-US" sz="2200" b="1" dirty="0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28 AVE.</a:t>
            </a:r>
            <a:endParaRPr sz="22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endParaRPr lang="en-US" sz="2200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r>
              <a:rPr lang="en-US" sz="22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Des:</a:t>
            </a:r>
            <a:r>
              <a:rPr lang="en-US" sz="2200" b="1" dirty="0" err="1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PITKIN</a:t>
            </a:r>
            <a:r>
              <a:rPr lang="en-US" sz="2200" b="1" dirty="0">
                <a:solidFill>
                  <a:srgbClr val="0000FF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AVE</a:t>
            </a:r>
            <a:endParaRPr lang="en-US" sz="22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endParaRPr lang="en-US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endParaRPr lang="en-US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endParaRPr lang="en-US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9A3326-B2E7-05E0-18A4-0AB2237F9B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80890" y="1600200"/>
            <a:ext cx="4905910" cy="4525963"/>
          </a:xfrm>
        </p:spPr>
        <p:txBody>
          <a:bodyPr>
            <a:normAutofit fontScale="32500" lnSpcReduction="20000"/>
          </a:bodyPr>
          <a:lstStyle/>
          <a:p>
            <a:pPr marL="11430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6872"/>
              <a:buNone/>
            </a:pPr>
            <a:r>
              <a:rPr lang="en-US" sz="62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OUTPUT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4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From : NORTON ST , To : PITKIN AVE ,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Time : </a:t>
            </a:r>
            <a:r>
              <a:rPr lang="en-US" sz="6200" b="1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 minutes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5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From : QUEENS BLVD , To : NORTON ST,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Time : </a:t>
            </a:r>
            <a:r>
              <a:rPr lang="en-US" sz="6200" b="1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 minutes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50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From : 28 AVE , To : QUEENS BLVD , Time : </a:t>
            </a:r>
            <a:r>
              <a:rPr lang="en-US" sz="6200" b="1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31 minutes</a:t>
            </a:r>
          </a:p>
          <a:p>
            <a:pPr marL="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Total Time:  </a:t>
            </a:r>
            <a:r>
              <a:rPr lang="en-US" sz="62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71 minutes</a:t>
            </a:r>
          </a:p>
          <a:p>
            <a:pPr marL="45720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Source : 28 AVE</a:t>
            </a:r>
          </a:p>
          <a:p>
            <a:pPr marL="45720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QUEENS BLVD</a:t>
            </a:r>
          </a:p>
          <a:p>
            <a:pPr marL="45720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NORTON ST</a:t>
            </a:r>
          </a:p>
          <a:p>
            <a:pPr marL="457200" marR="0" lvl="0" indent="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en-US" sz="6200" dirty="0">
                <a:latin typeface="Times New Roman"/>
                <a:ea typeface="Times New Roman"/>
                <a:cs typeface="Times New Roman"/>
                <a:sym typeface="Times New Roman"/>
              </a:rPr>
              <a:t>Destination : PITKIN AVE.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445F09-E05B-AA22-93A9-60B8CF820C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" grpId="0" build="p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A280A3-32AE-8582-4FBE-0760B8140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AAAE96-32D2-E6BB-8ECF-0F44176F3C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4E7EA5-B8E3-68B9-BC5C-76FCA936FE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FDF97B-646A-A22C-A183-977B74A7F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72" y="1263720"/>
            <a:ext cx="8039528" cy="47370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270397-0D5D-7ACA-7BE5-5D1BCC66D14E}"/>
              </a:ext>
            </a:extLst>
          </p:cNvPr>
          <p:cNvSpPr txBox="1"/>
          <p:nvPr/>
        </p:nvSpPr>
        <p:spPr>
          <a:xfrm>
            <a:off x="4017195" y="6259386"/>
            <a:ext cx="2661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Fig:INPUT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56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16EFF-6993-7C52-0847-B0C1F4673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0F8301-DD99-EAD8-D45A-544124FA5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042002-EC6B-3230-F5E7-A007D812C9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156371-0C56-8B31-02E0-599EE013F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84269"/>
            <a:ext cx="8306656" cy="4841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3B2D53-4651-73DA-F362-BABB787E9401}"/>
              </a:ext>
            </a:extLst>
          </p:cNvPr>
          <p:cNvSpPr txBox="1"/>
          <p:nvPr/>
        </p:nvSpPr>
        <p:spPr>
          <a:xfrm>
            <a:off x="3246634" y="6308724"/>
            <a:ext cx="3306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Fig: OUTPUT OF TIME ALGORITHM</a:t>
            </a:r>
          </a:p>
        </p:txBody>
      </p:sp>
    </p:spTree>
    <p:extLst>
      <p:ext uri="{BB962C8B-B14F-4D97-AF65-F5344CB8AC3E}">
        <p14:creationId xmlns:p14="http://schemas.microsoft.com/office/powerpoint/2010/main" val="209660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75793-13EF-082D-D04A-95047909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7D58A-6F01-5CAB-CB03-0D05B5C5AB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0A24F-2E2B-1221-5FEA-319F74A6D7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7237CF-C3D4-3E19-BC7E-FF1A05E34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73996"/>
            <a:ext cx="8229600" cy="46439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E15F14-204A-9C9E-F0C9-D3E65E7518B9}"/>
              </a:ext>
            </a:extLst>
          </p:cNvPr>
          <p:cNvSpPr txBox="1"/>
          <p:nvPr/>
        </p:nvSpPr>
        <p:spPr>
          <a:xfrm>
            <a:off x="3030876" y="6126163"/>
            <a:ext cx="3595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OUTPUT OF FINAL ALGORITHM</a:t>
            </a:r>
          </a:p>
        </p:txBody>
      </p:sp>
    </p:spTree>
    <p:extLst>
      <p:ext uri="{BB962C8B-B14F-4D97-AF65-F5344CB8AC3E}">
        <p14:creationId xmlns:p14="http://schemas.microsoft.com/office/powerpoint/2010/main" val="185505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F3153-CE5F-7A2D-96B4-11C25073C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F2A92-BB9B-3533-82FA-BDE6FF271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it is evident that in the current world with developing technology, efficiency and reliability are critical.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developed shows that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fastest route from one point to another can be determined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a suitable algorithm and also helps to save many lives by its efficient traffic flow control methodology.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A0FAC-23C4-173D-588A-6F5C9AB499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40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"/>
          <p:cNvSpPr txBox="1">
            <a:spLocks noGrp="1"/>
          </p:cNvSpPr>
          <p:nvPr>
            <p:ph type="title"/>
          </p:nvPr>
        </p:nvSpPr>
        <p:spPr>
          <a:xfrm>
            <a:off x="224867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1" dirty="0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12"/>
          <p:cNvSpPr txBox="1">
            <a:spLocks noGrp="1"/>
          </p:cNvSpPr>
          <p:nvPr>
            <p:ph type="body" idx="1"/>
          </p:nvPr>
        </p:nvSpPr>
        <p:spPr>
          <a:xfrm>
            <a:off x="261887" y="1025073"/>
            <a:ext cx="8620226" cy="5392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[1] Noor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Afiza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Mat Razali,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Nuraini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Shamsaimon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Khairul Khalil Ishak. Traffic flow prediction using machine learning and deep learning. Journal of Big Data volume 8, Article number: 152 (2021), Dec 04, 2021. 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[2]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S.Neelakandan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M. A. Berlin, Sandesh Tripathi,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V.Brindha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Devi.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IoTbased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traffic prediction and traffic signal control system for smart city.ResearchGate,19 May 2021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[3]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Idriss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Idrissi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Mostafa Azizi, Omar Moussaoui. IoT security with Deep Learning-based Intrusion Detection Systems. 4th ICDS , 21-23, October 2020.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[4]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Guangjie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Han, Hao Wang, Mohsen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Guizani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Sammy Chan. KCLP: A </a:t>
            </a:r>
            <a:r>
              <a:rPr lang="en-US" sz="24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kMeans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Cluster-Based Location Privacy Protection Scheme in WSNs for IoT. IEEE Wireless Communications, December 2018.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342900" lvl="0" indent="-88900" algn="just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88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sz="4000" b="0" i="0" dirty="0">
              <a:solidFill>
                <a:srgbClr val="22222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FB46C3-73FD-951F-46DC-8E6705712A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25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>
            <a:spLocks noGrp="1"/>
          </p:cNvSpPr>
          <p:nvPr>
            <p:ph type="title"/>
          </p:nvPr>
        </p:nvSpPr>
        <p:spPr>
          <a:xfrm>
            <a:off x="565158" y="52601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b="1">
                <a:latin typeface="Times New Roman"/>
                <a:ea typeface="Times New Roman"/>
                <a:cs typeface="Times New Roman"/>
                <a:sym typeface="Times New Roman"/>
              </a:rPr>
              <a:t>BASE PAPER LINK</a:t>
            </a:r>
            <a:br>
              <a:rPr lang="en-US" sz="36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11"/>
          <p:cNvSpPr txBox="1">
            <a:spLocks noGrp="1"/>
          </p:cNvSpPr>
          <p:nvPr>
            <p:ph type="body" idx="1"/>
          </p:nvPr>
        </p:nvSpPr>
        <p:spPr>
          <a:xfrm>
            <a:off x="565158" y="135781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https://drive.google.com/file/d/1O0Y05tLg_wd_IogAHI3QMMVihk6WiZuX/view?usp=sharing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858938-55BC-7430-B4FC-C7F58DBF83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26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28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"/>
          <p:cNvSpPr txBox="1">
            <a:spLocks noGrp="1"/>
          </p:cNvSpPr>
          <p:nvPr>
            <p:ph type="title"/>
          </p:nvPr>
        </p:nvSpPr>
        <p:spPr>
          <a:xfrm>
            <a:off x="457200" y="11212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lang="en-US" sz="4800" b="1" dirty="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A5DC2B-E1ED-94B6-C29B-CA54CD015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424" y="2050852"/>
            <a:ext cx="2259437" cy="22594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C8DFF7-045C-0FF5-2D81-78CC403AD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0275" y="2156278"/>
            <a:ext cx="4743450" cy="358049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67937-9EBF-3F97-0A5A-B2DDF6B2F9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27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CC3D0-E18C-22DF-EBF8-C369348B4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0685"/>
            <a:ext cx="8229600" cy="1143000"/>
          </a:xfrm>
        </p:spPr>
        <p:txBody>
          <a:bodyPr>
            <a:normAutofit/>
          </a:bodyPr>
          <a:lstStyle/>
          <a:p>
            <a:r>
              <a:rPr lang="en-I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82B9C-8AA4-FAFA-02EE-470FE080F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457" y="1306286"/>
            <a:ext cx="8229600" cy="4525963"/>
          </a:xfrm>
        </p:spPr>
        <p:txBody>
          <a:bodyPr>
            <a:noAutofit/>
          </a:bodyPr>
          <a:lstStyle/>
          <a:p>
            <a:pPr marL="11430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A0F9D-6B4B-1AC6-9E08-C9147A9484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BC30C8DA-220A-B3E7-1ACD-DDCC8DA5E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704696"/>
              </p:ext>
            </p:extLst>
          </p:nvPr>
        </p:nvGraphicFramePr>
        <p:xfrm>
          <a:off x="457199" y="1153886"/>
          <a:ext cx="8349344" cy="5558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7544">
                  <a:extLst>
                    <a:ext uri="{9D8B030D-6E8A-4147-A177-3AD203B41FA5}">
                      <a16:colId xmlns:a16="http://schemas.microsoft.com/office/drawing/2014/main" val="1852102028"/>
                    </a:ext>
                  </a:extLst>
                </a:gridCol>
                <a:gridCol w="2374482">
                  <a:extLst>
                    <a:ext uri="{9D8B030D-6E8A-4147-A177-3AD203B41FA5}">
                      <a16:colId xmlns:a16="http://schemas.microsoft.com/office/drawing/2014/main" val="3333911298"/>
                    </a:ext>
                  </a:extLst>
                </a:gridCol>
                <a:gridCol w="2186734">
                  <a:extLst>
                    <a:ext uri="{9D8B030D-6E8A-4147-A177-3AD203B41FA5}">
                      <a16:colId xmlns:a16="http://schemas.microsoft.com/office/drawing/2014/main" val="1626772672"/>
                    </a:ext>
                  </a:extLst>
                </a:gridCol>
                <a:gridCol w="2650584">
                  <a:extLst>
                    <a:ext uri="{9D8B030D-6E8A-4147-A177-3AD203B41FA5}">
                      <a16:colId xmlns:a16="http://schemas.microsoft.com/office/drawing/2014/main" val="2336330646"/>
                    </a:ext>
                  </a:extLst>
                </a:gridCol>
              </a:tblGrid>
              <a:tr h="3777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Title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Author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Methodology Used</a:t>
                      </a:r>
                      <a:endParaRPr lang="en-IN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0593571"/>
                  </a:ext>
                </a:extLst>
              </a:tr>
              <a:tr h="67115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 2023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Traffic flow prediction using machine learning and deep learning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 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Muhammad Aqib ORCID, Rashid Mehmood, Ahmed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Alzahrani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Iyad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Katib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Aiiad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Albeshri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and Saleh M. 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Altowaijri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use of 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machine learning (ML) 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and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deep learning (DL)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in order to improve traffic flow forecasting and prediction.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6472746"/>
                  </a:ext>
                </a:extLst>
              </a:tr>
              <a:tr h="67115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May  2022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Real-Time Dynamic Route Optimization Based on Predictive Control Principle</a:t>
                      </a:r>
                      <a:endParaRPr lang="en-IN" sz="1100" b="1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Zhanzhong</a:t>
                      </a: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wang and </a:t>
                      </a:r>
                      <a:r>
                        <a:rPr lang="en-I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Shuoqi</a:t>
                      </a: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wang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most important feature of the model algorithm is that it takes the 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static driving route and desired driving time 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as the control goals.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11398844"/>
                  </a:ext>
                </a:extLst>
              </a:tr>
              <a:tr h="80780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May 2021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IoT-based traffic prediction and traffic signal control system for smart city.</a:t>
                      </a:r>
                      <a:endParaRPr lang="en-IN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Neelakandan Subramani, M. A. Berlin, Sandesh Tripathi,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V.Brindha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Devi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OWENN    algorithm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Intel 80,286 microprocessor, and five stages of data collection in order to reduce traffic congestion</a:t>
                      </a:r>
                      <a:r>
                        <a:rPr lang="en-IN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44707434"/>
                  </a:ext>
                </a:extLst>
              </a:tr>
              <a:tr h="8856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October 2020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IoT security with Deep Learning-based Intrusion Detection Systems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it-IT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Idrissi, M. Azizi and O. Moussaoui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system has been developed to help protect against security threats and researchers are looking into ways to 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integrate the system into real network traffic 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 help detect cyber attacks.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6451375"/>
                  </a:ext>
                </a:extLst>
              </a:tr>
              <a:tr h="12685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December 2020</a:t>
                      </a:r>
                      <a:endParaRPr lang="en-IN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KCLP: A k-Means Cluster-Based Location Privacy Protection Scheme in WSNs for IoT.</a:t>
                      </a:r>
                      <a:endParaRPr lang="en-IN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G. Han, H. Wang, M. </a:t>
                      </a:r>
                      <a:r>
                        <a:rPr lang="en-US" sz="1100" kern="1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Guizani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S. Chan and W. Zhang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100" b="1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K-Means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b="1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Cluster-Based Location Privacy</a:t>
                      </a: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Protection Scheme in WSNs for IoT, designed to reduce the problems associated with wireless sensor networks.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63941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537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E65B-61B0-6F70-8A39-723C009E9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PROBLEM STATEMENT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09068-EF23-56C4-073B-2A7587936D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Due to heavy traffic congestion, most of the patients who are travelling on an emergency vehicles like </a:t>
            </a:r>
            <a:r>
              <a:rPr lang="en-US" b="1" kern="100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ambulance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get struck in the traffic.</a:t>
            </a:r>
          </a:p>
          <a:p>
            <a:pPr algn="just"/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order to prevent this critical situation </a:t>
            </a:r>
            <a:r>
              <a:rPr lang="en-US" b="1" kern="100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solution has been deployed to detect and prevent the traffic flow specifically </a:t>
            </a:r>
            <a:r>
              <a:rPr lang="en-US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emergency vehicles</a:t>
            </a:r>
            <a:r>
              <a:rPr lang="en-US" sz="35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D9E71-EC61-CFAE-76E3-CDA46AD0DC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4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F1C5-BDC8-6ACD-045B-92672A183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en-IN" b="1" dirty="0"/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EAA7B-693D-2FCD-855A-85360FF36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57" y="1273629"/>
            <a:ext cx="8229600" cy="5447846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is used to develop the section of a road network where the user gives the input as the origin and the destination.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applies the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Dijkstra’s algorithm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give the output as the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fastest route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approximate time to reach the destination.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results in each and every area that has been covered to travel from origin to destination with their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respective distance and time required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03DF2-1694-10AE-C1EA-5AF06216FE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46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C1536-A943-AF47-2C91-3A15F89D3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</a:t>
            </a:r>
            <a:r>
              <a:rPr lang="en-IN" dirty="0"/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493C9-81A0-F249-3DE3-800D5B94E0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lnSpc>
                <a:spcPct val="11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existing algorithm is used to calculate the shortest path only using the distance between the source and the destination.</a:t>
            </a:r>
          </a:p>
          <a:p>
            <a:pPr algn="just">
              <a:lnSpc>
                <a:spcPct val="11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modified algorithm calculates the shortest path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value of time taken</a:t>
            </a:r>
            <a:r>
              <a:rPr lang="en-US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reach the destination.</a:t>
            </a:r>
          </a:p>
          <a:p>
            <a:pPr algn="just">
              <a:lnSpc>
                <a:spcPct val="11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based on the calculation of both the distance between the source and the destination and also with the </a:t>
            </a:r>
            <a:r>
              <a:rPr lang="en-US" b="1" dirty="0">
                <a:solidFill>
                  <a:srgbClr val="3E3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traffic percentage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that particular route</a:t>
            </a:r>
            <a:r>
              <a:rPr lang="en-US" dirty="0"/>
              <a:t>. 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8941D-D5E2-44C3-681C-9EF22EAD27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66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2B24E-0F89-8E6B-C42F-A44451A6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26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BFBC8-B787-04C4-8110-A3B3B9D19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22798"/>
            <a:ext cx="8229600" cy="5119099"/>
          </a:xfrm>
        </p:spPr>
        <p:txBody>
          <a:bodyPr>
            <a:normAutofit fontScale="55000" lnSpcReduction="20000"/>
          </a:bodyPr>
          <a:lstStyle/>
          <a:p>
            <a:pPr marL="11430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4400" b="1" kern="100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REQUIREMENTS</a:t>
            </a:r>
            <a:endParaRPr lang="en-US" sz="4400" kern="100" dirty="0">
              <a:solidFill>
                <a:srgbClr val="3E3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Processor : Pentium 4 </a:t>
            </a: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RAM : 512 MB and above</a:t>
            </a: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 Disk : 40 GB and above</a:t>
            </a:r>
          </a:p>
          <a:p>
            <a:pPr marL="114300" indent="0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4400" b="1" kern="100" dirty="0">
                <a:solidFill>
                  <a:srgbClr val="3E30F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 REQUIREMENTS</a:t>
            </a:r>
            <a:endParaRPr lang="en-US" sz="4400" b="1" kern="100" dirty="0">
              <a:solidFill>
                <a:srgbClr val="3E3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Operating System : Windows XP</a:t>
            </a:r>
          </a:p>
          <a:p>
            <a:pPr algn="just"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Platform : </a:t>
            </a:r>
            <a:r>
              <a:rPr lang="en-US" sz="44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Jupyter</a:t>
            </a: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Notebook</a:t>
            </a:r>
          </a:p>
          <a:p>
            <a:pPr algn="just"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Backend : Anaconda</a:t>
            </a:r>
          </a:p>
          <a:p>
            <a:pPr algn="just">
              <a:lnSpc>
                <a:spcPct val="120000"/>
              </a:lnSpc>
              <a:spcAft>
                <a:spcPts val="800"/>
              </a:spcAft>
            </a:pPr>
            <a:r>
              <a:rPr lang="en-US" sz="4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Language : Python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8420B-C99F-7423-D91D-EDB8D79AF9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08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body" idx="1"/>
          </p:nvPr>
        </p:nvSpPr>
        <p:spPr>
          <a:xfrm>
            <a:off x="0" y="85451"/>
            <a:ext cx="9007500" cy="61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915250" y="128425"/>
            <a:ext cx="7719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ARCHITECTURE DIAGRAM</a:t>
            </a:r>
            <a:r>
              <a:rPr lang="en-US" sz="4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27" name="Google Shape;127;p5"/>
          <p:cNvSpPr txBox="1"/>
          <p:nvPr/>
        </p:nvSpPr>
        <p:spPr>
          <a:xfrm>
            <a:off x="658400" y="2453100"/>
            <a:ext cx="1327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850" y="1335325"/>
            <a:ext cx="1212451" cy="769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"/>
          <p:cNvCxnSpPr>
            <a:cxnSpLocks/>
          </p:cNvCxnSpPr>
          <p:nvPr/>
        </p:nvCxnSpPr>
        <p:spPr>
          <a:xfrm>
            <a:off x="489798" y="1061975"/>
            <a:ext cx="0" cy="30362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5"/>
          <p:cNvCxnSpPr>
            <a:cxnSpLocks/>
          </p:cNvCxnSpPr>
          <p:nvPr/>
        </p:nvCxnSpPr>
        <p:spPr>
          <a:xfrm>
            <a:off x="476300" y="1093175"/>
            <a:ext cx="278433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5"/>
          <p:cNvCxnSpPr>
            <a:cxnSpLocks/>
          </p:cNvCxnSpPr>
          <p:nvPr/>
        </p:nvCxnSpPr>
        <p:spPr>
          <a:xfrm>
            <a:off x="476300" y="4098234"/>
            <a:ext cx="278433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5"/>
          <p:cNvCxnSpPr>
            <a:cxnSpLocks/>
          </p:cNvCxnSpPr>
          <p:nvPr/>
        </p:nvCxnSpPr>
        <p:spPr>
          <a:xfrm>
            <a:off x="3260635" y="1061975"/>
            <a:ext cx="0" cy="30362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5"/>
          <p:cNvSpPr txBox="1"/>
          <p:nvPr/>
        </p:nvSpPr>
        <p:spPr>
          <a:xfrm>
            <a:off x="538725" y="1437000"/>
            <a:ext cx="984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latin typeface="Times New Roman"/>
                <a:ea typeface="Times New Roman"/>
                <a:cs typeface="Times New Roman"/>
                <a:sym typeface="Times New Roman"/>
              </a:rPr>
              <a:t>USER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1219700" y="2557249"/>
            <a:ext cx="97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latin typeface="Times New Roman"/>
                <a:ea typeface="Times New Roman"/>
                <a:cs typeface="Times New Roman"/>
                <a:sym typeface="Times New Roman"/>
              </a:rPr>
              <a:t>INPUT</a:t>
            </a:r>
            <a:endParaRPr sz="19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5"/>
          <p:cNvSpPr txBox="1"/>
          <p:nvPr/>
        </p:nvSpPr>
        <p:spPr>
          <a:xfrm>
            <a:off x="1020800" y="2952633"/>
            <a:ext cx="148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</a:t>
            </a:r>
            <a:endParaRPr sz="1600" b="1" dirty="0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952174" y="3251033"/>
            <a:ext cx="176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DESTINATION</a:t>
            </a:r>
            <a:endParaRPr sz="1500" b="1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3335125" y="2038300"/>
            <a:ext cx="1484100" cy="26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8" name="Google Shape;138;p5"/>
          <p:cNvCxnSpPr/>
          <p:nvPr/>
        </p:nvCxnSpPr>
        <p:spPr>
          <a:xfrm>
            <a:off x="4879100" y="881450"/>
            <a:ext cx="18300" cy="5874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5"/>
          <p:cNvCxnSpPr>
            <a:cxnSpLocks/>
          </p:cNvCxnSpPr>
          <p:nvPr/>
        </p:nvCxnSpPr>
        <p:spPr>
          <a:xfrm flipV="1">
            <a:off x="4913200" y="882325"/>
            <a:ext cx="3983250" cy="1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5"/>
          <p:cNvCxnSpPr/>
          <p:nvPr/>
        </p:nvCxnSpPr>
        <p:spPr>
          <a:xfrm flipH="1">
            <a:off x="4874125" y="6659001"/>
            <a:ext cx="4061400" cy="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5"/>
          <p:cNvCxnSpPr/>
          <p:nvPr/>
        </p:nvCxnSpPr>
        <p:spPr>
          <a:xfrm>
            <a:off x="8896500" y="882275"/>
            <a:ext cx="62400" cy="584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2" name="Google Shape;1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450" y="1106515"/>
            <a:ext cx="1012550" cy="115318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 txBox="1"/>
          <p:nvPr/>
        </p:nvSpPr>
        <p:spPr>
          <a:xfrm>
            <a:off x="5631525" y="3084975"/>
            <a:ext cx="258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5"/>
          <p:cNvSpPr txBox="1"/>
          <p:nvPr/>
        </p:nvSpPr>
        <p:spPr>
          <a:xfrm>
            <a:off x="5959600" y="1241575"/>
            <a:ext cx="132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5"/>
          <p:cNvSpPr txBox="1"/>
          <p:nvPr/>
        </p:nvSpPr>
        <p:spPr>
          <a:xfrm>
            <a:off x="5725300" y="2307675"/>
            <a:ext cx="2343300" cy="19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latin typeface="Times New Roman"/>
                <a:ea typeface="Times New Roman"/>
                <a:cs typeface="Times New Roman"/>
                <a:sym typeface="Times New Roman"/>
              </a:rPr>
              <a:t>Time 1</a:t>
            </a:r>
            <a:endParaRPr sz="2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latin typeface="Times New Roman"/>
                <a:ea typeface="Times New Roman"/>
                <a:cs typeface="Times New Roman"/>
                <a:sym typeface="Times New Roman"/>
              </a:rPr>
              <a:t>Time 2</a:t>
            </a:r>
            <a:endParaRPr sz="2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latin typeface="Times New Roman"/>
                <a:ea typeface="Times New Roman"/>
                <a:cs typeface="Times New Roman"/>
                <a:sym typeface="Times New Roman"/>
              </a:rPr>
              <a:t>…</a:t>
            </a:r>
            <a:endParaRPr sz="2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latin typeface="Times New Roman"/>
                <a:ea typeface="Times New Roman"/>
                <a:cs typeface="Times New Roman"/>
                <a:sym typeface="Times New Roman"/>
              </a:rPr>
              <a:t>Time n</a:t>
            </a:r>
            <a:endParaRPr sz="2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wrt Traffic</a:t>
            </a:r>
            <a:endParaRPr sz="2300" b="1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5"/>
          <p:cNvSpPr txBox="1"/>
          <p:nvPr/>
        </p:nvSpPr>
        <p:spPr>
          <a:xfrm>
            <a:off x="5631525" y="4948050"/>
            <a:ext cx="28080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latin typeface="Calibri"/>
                <a:ea typeface="Calibri"/>
                <a:cs typeface="Calibri"/>
                <a:sym typeface="Calibri"/>
              </a:rPr>
              <a:t>OUTPUT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Path x(shortest time interval)</a:t>
            </a:r>
            <a:endParaRPr sz="2100" b="1" dirty="0">
              <a:solidFill>
                <a:srgbClr val="CC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5"/>
          <p:cNvCxnSpPr/>
          <p:nvPr/>
        </p:nvCxnSpPr>
        <p:spPr>
          <a:xfrm>
            <a:off x="5475325" y="2397600"/>
            <a:ext cx="31200" cy="178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5"/>
          <p:cNvCxnSpPr/>
          <p:nvPr/>
        </p:nvCxnSpPr>
        <p:spPr>
          <a:xfrm rot="10800000" flipH="1">
            <a:off x="5506550" y="2382000"/>
            <a:ext cx="1874700" cy="1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5"/>
          <p:cNvCxnSpPr/>
          <p:nvPr/>
        </p:nvCxnSpPr>
        <p:spPr>
          <a:xfrm>
            <a:off x="7365550" y="2381975"/>
            <a:ext cx="15600" cy="179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5"/>
          <p:cNvCxnSpPr/>
          <p:nvPr/>
        </p:nvCxnSpPr>
        <p:spPr>
          <a:xfrm rot="10800000" flipH="1">
            <a:off x="5506550" y="4178525"/>
            <a:ext cx="1890300" cy="1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5"/>
          <p:cNvCxnSpPr>
            <a:cxnSpLocks/>
          </p:cNvCxnSpPr>
          <p:nvPr/>
        </p:nvCxnSpPr>
        <p:spPr>
          <a:xfrm>
            <a:off x="5576975" y="4912450"/>
            <a:ext cx="8775" cy="144247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5"/>
          <p:cNvCxnSpPr>
            <a:cxnSpLocks/>
          </p:cNvCxnSpPr>
          <p:nvPr/>
        </p:nvCxnSpPr>
        <p:spPr>
          <a:xfrm>
            <a:off x="5537825" y="6354925"/>
            <a:ext cx="2726901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5"/>
          <p:cNvCxnSpPr>
            <a:cxnSpLocks/>
          </p:cNvCxnSpPr>
          <p:nvPr/>
        </p:nvCxnSpPr>
        <p:spPr>
          <a:xfrm flipH="1" flipV="1">
            <a:off x="8256000" y="4912750"/>
            <a:ext cx="17452" cy="143246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5"/>
          <p:cNvCxnSpPr/>
          <p:nvPr/>
        </p:nvCxnSpPr>
        <p:spPr>
          <a:xfrm rot="10800000" flipH="1">
            <a:off x="5522175" y="4912450"/>
            <a:ext cx="2733900" cy="1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5"/>
          <p:cNvSpPr/>
          <p:nvPr/>
        </p:nvSpPr>
        <p:spPr>
          <a:xfrm flipH="1">
            <a:off x="6490750" y="4199125"/>
            <a:ext cx="218700" cy="677100"/>
          </a:xfrm>
          <a:prstGeom prst="downArrow">
            <a:avLst>
              <a:gd name="adj1" fmla="val 61913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156" name="Google Shape;156;p5"/>
          <p:cNvCxnSpPr>
            <a:cxnSpLocks/>
          </p:cNvCxnSpPr>
          <p:nvPr/>
        </p:nvCxnSpPr>
        <p:spPr>
          <a:xfrm>
            <a:off x="574075" y="4480575"/>
            <a:ext cx="0" cy="19748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5"/>
          <p:cNvCxnSpPr>
            <a:cxnSpLocks/>
          </p:cNvCxnSpPr>
          <p:nvPr/>
        </p:nvCxnSpPr>
        <p:spPr>
          <a:xfrm>
            <a:off x="574075" y="4480575"/>
            <a:ext cx="270129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5"/>
          <p:cNvCxnSpPr>
            <a:cxnSpLocks/>
          </p:cNvCxnSpPr>
          <p:nvPr/>
        </p:nvCxnSpPr>
        <p:spPr>
          <a:xfrm>
            <a:off x="3275370" y="4480575"/>
            <a:ext cx="0" cy="19748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5"/>
          <p:cNvCxnSpPr>
            <a:cxnSpLocks/>
          </p:cNvCxnSpPr>
          <p:nvPr/>
        </p:nvCxnSpPr>
        <p:spPr>
          <a:xfrm>
            <a:off x="574075" y="6455416"/>
            <a:ext cx="270129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0" name="Google Shape;160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9699" y="4584158"/>
            <a:ext cx="1212451" cy="85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 txBox="1"/>
          <p:nvPr/>
        </p:nvSpPr>
        <p:spPr>
          <a:xfrm>
            <a:off x="870548" y="4807711"/>
            <a:ext cx="123161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16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5"/>
          <p:cNvSpPr txBox="1"/>
          <p:nvPr/>
        </p:nvSpPr>
        <p:spPr>
          <a:xfrm>
            <a:off x="738925" y="5446913"/>
            <a:ext cx="2874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Routes from source to destination</a:t>
            </a:r>
            <a:endParaRPr sz="2000" b="1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3351000" y="4531825"/>
            <a:ext cx="1546500" cy="269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57B89AC-7E09-57E6-54FC-D08B9318AC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8</a:t>
            </a:fld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build="p"/>
      <p:bldP spid="137" grpId="0" animBg="1"/>
      <p:bldP spid="155" grpId="0" animBg="1"/>
      <p:bldP spid="1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ABE7A-7F7F-BA2A-FDE4-9D4F5CA5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9759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3D145-2486-C9CE-3D42-BD428FC46F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47FFD7-90B7-6B96-F3F8-7557D82C31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27F347-CF41-4521-C01C-36033F6BC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127" y="841447"/>
            <a:ext cx="4413416" cy="588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187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3903</TotalTime>
  <Words>1244</Words>
  <Application>Microsoft Office PowerPoint</Application>
  <PresentationFormat>On-screen Show (4:3)</PresentationFormat>
  <Paragraphs>202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Times New Roman</vt:lpstr>
      <vt:lpstr>Office Theme</vt:lpstr>
      <vt:lpstr>PowerPoint Presentation</vt:lpstr>
      <vt:lpstr>INTRODUCTION</vt:lpstr>
      <vt:lpstr>LITERATURE SURVEY </vt:lpstr>
      <vt:lpstr>PROBLEM STATEMENT</vt:lpstr>
      <vt:lpstr>EXISTING SYSTEM</vt:lpstr>
      <vt:lpstr>PROPOSED SYSTEM</vt:lpstr>
      <vt:lpstr>DEVELOPMENT ENVIRONMENT</vt:lpstr>
      <vt:lpstr>PowerPoint Presentation</vt:lpstr>
      <vt:lpstr>FLOW CHART</vt:lpstr>
      <vt:lpstr>ER DIAGRAM</vt:lpstr>
      <vt:lpstr>UML DIAGRAM</vt:lpstr>
      <vt:lpstr>UML DIAGRAM</vt:lpstr>
      <vt:lpstr>MODULES DESCRIPTION</vt:lpstr>
      <vt:lpstr>GRAPH ALGORITHM</vt:lpstr>
      <vt:lpstr>GRAPH ALGORITHM</vt:lpstr>
      <vt:lpstr>DIJKSTRA’S ALGORITHM</vt:lpstr>
      <vt:lpstr>DIJKSTRA’S ALGORITHM</vt:lpstr>
      <vt:lpstr>TIME ALGORITHM</vt:lpstr>
      <vt:lpstr>TIME ALGORITHM</vt:lpstr>
      <vt:lpstr> RESULT</vt:lpstr>
      <vt:lpstr>SCREENSHOTS</vt:lpstr>
      <vt:lpstr>SCREENSHOTS</vt:lpstr>
      <vt:lpstr>SCREENSHOTS</vt:lpstr>
      <vt:lpstr>CONCLUSION</vt:lpstr>
      <vt:lpstr> REFERENCES</vt:lpstr>
      <vt:lpstr>BASE PAPER LINK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ROUTE OPTIMIZATION FOR     EMERGENCY VEHICLES</dc:title>
  <dc:creator>Admin</dc:creator>
  <cp:lastModifiedBy>Sindhumathi Balakumar</cp:lastModifiedBy>
  <cp:revision>18</cp:revision>
  <dcterms:created xsi:type="dcterms:W3CDTF">2019-03-15T10:24:27Z</dcterms:created>
  <dcterms:modified xsi:type="dcterms:W3CDTF">2023-04-06T05:16:11Z</dcterms:modified>
</cp:coreProperties>
</file>